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Montserrat"/>
      <p:regular r:id="rId27"/>
      <p:bold r:id="rId28"/>
      <p:italic r:id="rId29"/>
      <p:boldItalic r:id="rId30"/>
    </p:embeddedFont>
    <p:embeddedFont>
      <p:font typeface="Lato"/>
      <p:regular r:id="rId31"/>
      <p:bold r:id="rId32"/>
      <p:italic r:id="rId33"/>
      <p:boldItalic r:id="rId34"/>
    </p:embeddedFont>
    <p:embeddedFont>
      <p:font typeface="Averag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Average-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jp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f866127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f866127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2f88d2992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2f88d2992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f88d2992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f88d2992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f88d2992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f88d2992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2f88d2992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2f88d2992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309a87deb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309a87deb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2f88d2992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2f88d2992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2ddb9feb1f_0_1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2ddb9feb1f_0_1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2ddb9feb1f_0_1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2ddb9feb1f_0_1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2ddb9feb1f_0_1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2ddb9feb1f_0_1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fef6fd6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2fef6fd6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2fef6fd67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2fef6fd67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2fef6fd67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2fef6fd67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2fef6fd67b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2fef6fd67b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fef6fd67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2fef6fd67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2f962835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2f962835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5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3.png"/><Relationship Id="rId5"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jpg"/><Relationship Id="rId4" Type="http://schemas.openxmlformats.org/officeDocument/2006/relationships/image" Target="../media/image19.png"/><Relationship Id="rId5" Type="http://schemas.openxmlformats.org/officeDocument/2006/relationships/image" Target="../media/image25.png"/><Relationship Id="rId6"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www.youtube.com/watch?v=wESp2lWnhyA" TargetMode="External"/><Relationship Id="rId4" Type="http://schemas.openxmlformats.org/officeDocument/2006/relationships/image" Target="../media/image2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9.png"/><Relationship Id="rId6"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jp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www.youtube.com/watch?v=v-PnUMUVCPI" TargetMode="Externa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ctrTitle"/>
          </p:nvPr>
        </p:nvSpPr>
        <p:spPr>
          <a:xfrm>
            <a:off x="2977825" y="1322450"/>
            <a:ext cx="6166200" cy="1664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4000"/>
              <a:t>SOFTWARE PARA AUDITORIAS</a:t>
            </a:r>
            <a:endParaRPr sz="4000"/>
          </a:p>
        </p:txBody>
      </p:sp>
      <p:sp>
        <p:nvSpPr>
          <p:cNvPr id="195" name="Google Shape;195;p17"/>
          <p:cNvSpPr txBox="1"/>
          <p:nvPr>
            <p:ph idx="1" type="subTitle"/>
          </p:nvPr>
        </p:nvSpPr>
        <p:spPr>
          <a:xfrm>
            <a:off x="4931550" y="3117850"/>
            <a:ext cx="3989400" cy="1313100"/>
          </a:xfrm>
          <a:prstGeom prst="rect">
            <a:avLst/>
          </a:prstGeom>
        </p:spPr>
        <p:txBody>
          <a:bodyPr anchorCtr="0" anchor="t" bIns="91425" lIns="91425" spcFirstLastPara="1" rIns="91425" wrap="square" tIns="91425">
            <a:normAutofit/>
          </a:bodyPr>
          <a:lstStyle/>
          <a:p>
            <a:pPr indent="0" lvl="0" marL="0" rtl="0" algn="r">
              <a:lnSpc>
                <a:spcPct val="115000"/>
              </a:lnSpc>
              <a:spcBef>
                <a:spcPts val="0"/>
              </a:spcBef>
              <a:spcAft>
                <a:spcPts val="0"/>
              </a:spcAft>
              <a:buNone/>
            </a:pPr>
            <a:r>
              <a:rPr lang="es"/>
              <a:t>    Cutire, Fernando (8-972-906)</a:t>
            </a:r>
            <a:endParaRPr/>
          </a:p>
          <a:p>
            <a:pPr indent="0" lvl="0" marL="0" rtl="0" algn="r">
              <a:lnSpc>
                <a:spcPct val="115000"/>
              </a:lnSpc>
              <a:spcBef>
                <a:spcPts val="1600"/>
              </a:spcBef>
              <a:spcAft>
                <a:spcPts val="0"/>
              </a:spcAft>
              <a:buNone/>
            </a:pPr>
            <a:r>
              <a:rPr lang="es"/>
              <a:t>     Montero, Jennifer (8-955-330)</a:t>
            </a:r>
            <a:endParaRPr/>
          </a:p>
          <a:p>
            <a:pPr indent="0" lvl="0" marL="0" rtl="0" algn="r">
              <a:lnSpc>
                <a:spcPct val="115000"/>
              </a:lnSpc>
              <a:spcBef>
                <a:spcPts val="1600"/>
              </a:spcBef>
              <a:spcAft>
                <a:spcPts val="1600"/>
              </a:spcAft>
              <a:buNone/>
            </a:pPr>
            <a:r>
              <a:rPr lang="es"/>
              <a:t>     Ordoñez, Génesis (8-967-376)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¿Para qué tipo de auditorías se recomienda el uso del software?</a:t>
            </a:r>
            <a:endParaRPr/>
          </a:p>
        </p:txBody>
      </p:sp>
      <p:sp>
        <p:nvSpPr>
          <p:cNvPr id="271" name="Google Shape;271;p26"/>
          <p:cNvSpPr txBox="1"/>
          <p:nvPr>
            <p:ph idx="1" type="body"/>
          </p:nvPr>
        </p:nvSpPr>
        <p:spPr>
          <a:xfrm>
            <a:off x="4227000" y="1474650"/>
            <a:ext cx="4840800" cy="3111600"/>
          </a:xfrm>
          <a:prstGeom prst="rect">
            <a:avLst/>
          </a:prstGeom>
          <a:ln>
            <a:noFill/>
          </a:ln>
        </p:spPr>
        <p:txBody>
          <a:bodyPr anchorCtr="0" anchor="t" bIns="91425" lIns="91425" spcFirstLastPara="1" rIns="91425" wrap="square" tIns="91425">
            <a:normAutofit fontScale="55000" lnSpcReduction="20000"/>
          </a:bodyPr>
          <a:lstStyle/>
          <a:p>
            <a:pPr indent="0" lvl="0" marL="0" rtl="0" algn="l">
              <a:spcBef>
                <a:spcPts val="1200"/>
              </a:spcBef>
              <a:spcAft>
                <a:spcPts val="0"/>
              </a:spcAft>
              <a:buNone/>
            </a:pPr>
            <a:r>
              <a:rPr lang="es" sz="2427"/>
              <a:t>Auditoría de TI</a:t>
            </a:r>
            <a:endParaRPr sz="2427"/>
          </a:p>
          <a:p>
            <a:pPr indent="0" lvl="0" marL="0" rtl="0" algn="l">
              <a:spcBef>
                <a:spcPts val="1200"/>
              </a:spcBef>
              <a:spcAft>
                <a:spcPts val="0"/>
              </a:spcAft>
              <a:buNone/>
            </a:pPr>
            <a:r>
              <a:rPr lang="es" sz="2427"/>
              <a:t>Auditoria de redes</a:t>
            </a:r>
            <a:endParaRPr sz="2427"/>
          </a:p>
          <a:p>
            <a:pPr indent="0" lvl="0" marL="0" rtl="0" algn="l">
              <a:spcBef>
                <a:spcPts val="1200"/>
              </a:spcBef>
              <a:spcAft>
                <a:spcPts val="0"/>
              </a:spcAft>
              <a:buNone/>
            </a:pPr>
            <a:r>
              <a:rPr lang="es" sz="2427"/>
              <a:t>Auditoría de Proveedores</a:t>
            </a:r>
            <a:endParaRPr sz="2427"/>
          </a:p>
          <a:p>
            <a:pPr indent="0" lvl="0" marL="0" rtl="0" algn="l">
              <a:spcBef>
                <a:spcPts val="1200"/>
              </a:spcBef>
              <a:spcAft>
                <a:spcPts val="0"/>
              </a:spcAft>
              <a:buNone/>
            </a:pPr>
            <a:r>
              <a:rPr lang="es" sz="2427"/>
              <a:t>Auditoria Operativa</a:t>
            </a:r>
            <a:endParaRPr sz="2427"/>
          </a:p>
          <a:p>
            <a:pPr indent="0" lvl="0" marL="0" rtl="0" algn="l">
              <a:spcBef>
                <a:spcPts val="1200"/>
              </a:spcBef>
              <a:spcAft>
                <a:spcPts val="0"/>
              </a:spcAft>
              <a:buNone/>
            </a:pPr>
            <a:r>
              <a:rPr lang="es" sz="2427"/>
              <a:t>Auditoría de Calidad</a:t>
            </a:r>
            <a:endParaRPr sz="2427"/>
          </a:p>
          <a:p>
            <a:pPr indent="0" lvl="0" marL="0" rtl="0" algn="l">
              <a:spcBef>
                <a:spcPts val="1200"/>
              </a:spcBef>
              <a:spcAft>
                <a:spcPts val="0"/>
              </a:spcAft>
              <a:buNone/>
            </a:pPr>
            <a:r>
              <a:rPr lang="es" sz="2427"/>
              <a:t>Auditoría Interna</a:t>
            </a:r>
            <a:endParaRPr sz="2427"/>
          </a:p>
          <a:p>
            <a:pPr indent="0" lvl="0" marL="0" rtl="0" algn="l">
              <a:spcBef>
                <a:spcPts val="1200"/>
              </a:spcBef>
              <a:spcAft>
                <a:spcPts val="0"/>
              </a:spcAft>
              <a:buNone/>
            </a:pPr>
            <a:r>
              <a:rPr lang="es" sz="2427"/>
              <a:t>Auditoría Externa / Auditoría Financiera</a:t>
            </a:r>
            <a:endParaRPr sz="2427"/>
          </a:p>
          <a:p>
            <a:pPr indent="0" lvl="0" marL="0" rtl="0" algn="l">
              <a:spcBef>
                <a:spcPts val="1200"/>
              </a:spcBef>
              <a:spcAft>
                <a:spcPts val="0"/>
              </a:spcAft>
              <a:buNone/>
            </a:pPr>
            <a:r>
              <a:rPr lang="es" sz="2427"/>
              <a:t>Entre otras.</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000"/>
              <a:t>AuditBrain</a:t>
            </a:r>
            <a:endParaRPr sz="3000"/>
          </a:p>
        </p:txBody>
      </p:sp>
      <p:sp>
        <p:nvSpPr>
          <p:cNvPr id="277" name="Google Shape;277;p27"/>
          <p:cNvSpPr txBox="1"/>
          <p:nvPr>
            <p:ph type="title"/>
          </p:nvPr>
        </p:nvSpPr>
        <p:spPr>
          <a:xfrm>
            <a:off x="1073499" y="1087675"/>
            <a:ext cx="3976500" cy="2195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SzPts val="990"/>
              <a:buNone/>
            </a:pPr>
            <a:r>
              <a:rPr b="0" lang="es" sz="1120"/>
              <a:t>AuditBrain es un gestor de proyectos de auditoría </a:t>
            </a:r>
            <a:r>
              <a:rPr b="0" lang="es" sz="1120"/>
              <a:t>basado en el MIPP</a:t>
            </a:r>
            <a:r>
              <a:rPr b="0" lang="es" sz="1120"/>
              <a:t> con una metodología ágil para gestionar auditorías internas, evaluación de riesgos y controles, se adapta a auditorías de cumplimiento, auditorías de gestión de calidad, </a:t>
            </a:r>
            <a:r>
              <a:rPr b="0" lang="es" sz="1120"/>
              <a:t>auditorías</a:t>
            </a:r>
            <a:r>
              <a:rPr b="0" lang="es" sz="1120"/>
              <a:t> operacionales, y mucho más.</a:t>
            </a:r>
            <a:endParaRPr b="0" sz="1120"/>
          </a:p>
          <a:p>
            <a:pPr indent="0" lvl="0" marL="0" rtl="0" algn="just">
              <a:spcBef>
                <a:spcPts val="0"/>
              </a:spcBef>
              <a:spcAft>
                <a:spcPts val="0"/>
              </a:spcAft>
              <a:buSzPts val="990"/>
              <a:buNone/>
            </a:pPr>
            <a:r>
              <a:rPr b="0" lang="es" sz="1120"/>
              <a:t>Ayuda a los auditores a planear, ejecutar, organizar y documentar su trabajo, logrando un mayor nivel de cumplimiento, incrementando el nivel de la auditoría, reduciendo las horas de formación, aumentando la productividad y disminuyendo hasta en un 30% sus costos al utilizar nuestra solución integral.</a:t>
            </a:r>
            <a:endParaRPr b="0" sz="1120"/>
          </a:p>
        </p:txBody>
      </p:sp>
      <p:pic>
        <p:nvPicPr>
          <p:cNvPr id="278" name="Google Shape;278;p27"/>
          <p:cNvPicPr preferRelativeResize="0"/>
          <p:nvPr/>
        </p:nvPicPr>
        <p:blipFill>
          <a:blip r:embed="rId3">
            <a:alphaModFix/>
          </a:blip>
          <a:stretch>
            <a:fillRect/>
          </a:stretch>
        </p:blipFill>
        <p:spPr>
          <a:xfrm>
            <a:off x="5662598" y="3880975"/>
            <a:ext cx="2904550" cy="927503"/>
          </a:xfrm>
          <a:prstGeom prst="rect">
            <a:avLst/>
          </a:prstGeom>
          <a:noFill/>
          <a:ln>
            <a:noFill/>
          </a:ln>
        </p:spPr>
      </p:pic>
      <p:pic>
        <p:nvPicPr>
          <p:cNvPr id="279" name="Google Shape;279;p27"/>
          <p:cNvPicPr preferRelativeResize="0"/>
          <p:nvPr/>
        </p:nvPicPr>
        <p:blipFill>
          <a:blip r:embed="rId4">
            <a:alphaModFix/>
          </a:blip>
          <a:stretch>
            <a:fillRect/>
          </a:stretch>
        </p:blipFill>
        <p:spPr>
          <a:xfrm>
            <a:off x="478325" y="3807626"/>
            <a:ext cx="4999823" cy="1074199"/>
          </a:xfrm>
          <a:prstGeom prst="rect">
            <a:avLst/>
          </a:prstGeom>
          <a:noFill/>
          <a:ln>
            <a:noFill/>
          </a:ln>
        </p:spPr>
      </p:pic>
      <p:pic>
        <p:nvPicPr>
          <p:cNvPr id="280" name="Google Shape;280;p27"/>
          <p:cNvPicPr preferRelativeResize="0"/>
          <p:nvPr/>
        </p:nvPicPr>
        <p:blipFill>
          <a:blip r:embed="rId5">
            <a:alphaModFix/>
          </a:blip>
          <a:stretch>
            <a:fillRect/>
          </a:stretch>
        </p:blipFill>
        <p:spPr>
          <a:xfrm>
            <a:off x="5225975" y="756950"/>
            <a:ext cx="3512156" cy="2195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8"/>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s" sz="1000"/>
              <a:t>AuditBrain</a:t>
            </a:r>
            <a:endParaRPr sz="1000"/>
          </a:p>
        </p:txBody>
      </p:sp>
      <p:sp>
        <p:nvSpPr>
          <p:cNvPr id="286" name="Google Shape;286;p28"/>
          <p:cNvSpPr txBox="1"/>
          <p:nvPr>
            <p:ph type="title"/>
          </p:nvPr>
        </p:nvSpPr>
        <p:spPr>
          <a:xfrm>
            <a:off x="1297500" y="842025"/>
            <a:ext cx="5609700" cy="5985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600"/>
              </a:spcAft>
              <a:buNone/>
            </a:pPr>
            <a:r>
              <a:rPr lang="es"/>
              <a:t>REQUERIMIENTOS PARA SU INSTALACIÓN</a:t>
            </a:r>
            <a:endParaRPr/>
          </a:p>
        </p:txBody>
      </p:sp>
      <p:sp>
        <p:nvSpPr>
          <p:cNvPr id="287" name="Google Shape;287;p28"/>
          <p:cNvSpPr txBox="1"/>
          <p:nvPr>
            <p:ph idx="1" type="body"/>
          </p:nvPr>
        </p:nvSpPr>
        <p:spPr>
          <a:xfrm>
            <a:off x="1297500" y="1719950"/>
            <a:ext cx="5609700" cy="1250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AuditBrain es un software en la nube, es decir funciona a través de Internet, no se instala en un computador y tienes acceso desde cualquier lugar.</a:t>
            </a:r>
            <a:endParaRPr>
              <a:solidFill>
                <a:srgbClr val="FFFFFF"/>
              </a:solidFill>
            </a:endParaRPr>
          </a:p>
          <a:p>
            <a:pPr indent="0" lvl="0" marL="0" rtl="0" algn="l">
              <a:spcBef>
                <a:spcPts val="1200"/>
              </a:spcBef>
              <a:spcAft>
                <a:spcPts val="1200"/>
              </a:spcAft>
              <a:buNone/>
            </a:pPr>
            <a:r>
              <a:rPr lang="es">
                <a:solidFill>
                  <a:srgbClr val="FFFFFF"/>
                </a:solidFill>
              </a:rPr>
              <a:t>Puede ingresar desde su computador, </a:t>
            </a:r>
            <a:r>
              <a:rPr lang="es">
                <a:solidFill>
                  <a:srgbClr val="FFFFFF"/>
                </a:solidFill>
              </a:rPr>
              <a:t>dispositivo</a:t>
            </a:r>
            <a:r>
              <a:rPr lang="es">
                <a:solidFill>
                  <a:srgbClr val="FFFFFF"/>
                </a:solidFill>
              </a:rPr>
              <a:t> android o ios.</a:t>
            </a:r>
            <a:endParaRPr>
              <a:solidFill>
                <a:srgbClr val="FFFFFF"/>
              </a:solidFill>
            </a:endParaRPr>
          </a:p>
        </p:txBody>
      </p:sp>
      <p:sp>
        <p:nvSpPr>
          <p:cNvPr id="288" name="Google Shape;288;p28"/>
          <p:cNvSpPr txBox="1"/>
          <p:nvPr/>
        </p:nvSpPr>
        <p:spPr>
          <a:xfrm>
            <a:off x="160802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Web</a:t>
            </a:r>
            <a:endParaRPr sz="900">
              <a:solidFill>
                <a:schemeClr val="lt1"/>
              </a:solidFill>
              <a:latin typeface="Lato"/>
              <a:ea typeface="Lato"/>
              <a:cs typeface="Lato"/>
              <a:sym typeface="Lato"/>
            </a:endParaRPr>
          </a:p>
        </p:txBody>
      </p:sp>
      <p:sp>
        <p:nvSpPr>
          <p:cNvPr id="289" name="Google Shape;289;p28"/>
          <p:cNvSpPr txBox="1"/>
          <p:nvPr/>
        </p:nvSpPr>
        <p:spPr>
          <a:xfrm>
            <a:off x="400648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Android</a:t>
            </a:r>
            <a:endParaRPr sz="900">
              <a:solidFill>
                <a:schemeClr val="lt1"/>
              </a:solidFill>
              <a:latin typeface="Lato"/>
              <a:ea typeface="Lato"/>
              <a:cs typeface="Lato"/>
              <a:sym typeface="Lato"/>
            </a:endParaRPr>
          </a:p>
        </p:txBody>
      </p:sp>
      <p:sp>
        <p:nvSpPr>
          <p:cNvPr id="290" name="Google Shape;290;p28"/>
          <p:cNvSpPr txBox="1"/>
          <p:nvPr/>
        </p:nvSpPr>
        <p:spPr>
          <a:xfrm>
            <a:off x="624598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iOS</a:t>
            </a:r>
            <a:endParaRPr sz="900">
              <a:solidFill>
                <a:schemeClr val="lt1"/>
              </a:solidFill>
              <a:latin typeface="Lato"/>
              <a:ea typeface="Lato"/>
              <a:cs typeface="Lato"/>
              <a:sym typeface="Lato"/>
            </a:endParaRPr>
          </a:p>
        </p:txBody>
      </p:sp>
      <p:pic>
        <p:nvPicPr>
          <p:cNvPr id="291" name="Google Shape;291;p28"/>
          <p:cNvPicPr preferRelativeResize="0"/>
          <p:nvPr/>
        </p:nvPicPr>
        <p:blipFill rotWithShape="1">
          <a:blip r:embed="rId3">
            <a:alphaModFix/>
          </a:blip>
          <a:srcRect b="0" l="14089" r="14096" t="0"/>
          <a:stretch/>
        </p:blipFill>
        <p:spPr>
          <a:xfrm rot="10800000">
            <a:off x="6246005" y="1"/>
            <a:ext cx="2898000" cy="2691600"/>
          </a:xfrm>
          <a:prstGeom prst="rtTriangle">
            <a:avLst/>
          </a:prstGeom>
          <a:noFill/>
          <a:ln>
            <a:noFill/>
          </a:ln>
        </p:spPr>
      </p:pic>
      <p:pic>
        <p:nvPicPr>
          <p:cNvPr id="292" name="Google Shape;292;p28"/>
          <p:cNvPicPr preferRelativeResize="0"/>
          <p:nvPr/>
        </p:nvPicPr>
        <p:blipFill>
          <a:blip r:embed="rId4">
            <a:alphaModFix/>
          </a:blip>
          <a:stretch>
            <a:fillRect/>
          </a:stretch>
        </p:blipFill>
        <p:spPr>
          <a:xfrm>
            <a:off x="1452200" y="2764800"/>
            <a:ext cx="1442650" cy="1442650"/>
          </a:xfrm>
          <a:prstGeom prst="rect">
            <a:avLst/>
          </a:prstGeom>
          <a:noFill/>
          <a:ln>
            <a:noFill/>
          </a:ln>
        </p:spPr>
      </p:pic>
      <p:pic>
        <p:nvPicPr>
          <p:cNvPr id="293" name="Google Shape;293;p28"/>
          <p:cNvPicPr preferRelativeResize="0"/>
          <p:nvPr/>
        </p:nvPicPr>
        <p:blipFill>
          <a:blip r:embed="rId5">
            <a:alphaModFix/>
          </a:blip>
          <a:stretch>
            <a:fillRect/>
          </a:stretch>
        </p:blipFill>
        <p:spPr>
          <a:xfrm>
            <a:off x="4006495" y="2764800"/>
            <a:ext cx="1131000" cy="1327396"/>
          </a:xfrm>
          <a:prstGeom prst="rect">
            <a:avLst/>
          </a:prstGeom>
          <a:noFill/>
          <a:ln>
            <a:noFill/>
          </a:ln>
        </p:spPr>
      </p:pic>
      <p:pic>
        <p:nvPicPr>
          <p:cNvPr id="294" name="Google Shape;294;p28"/>
          <p:cNvPicPr preferRelativeResize="0"/>
          <p:nvPr/>
        </p:nvPicPr>
        <p:blipFill>
          <a:blip r:embed="rId6">
            <a:alphaModFix/>
          </a:blip>
          <a:stretch>
            <a:fillRect/>
          </a:stretch>
        </p:blipFill>
        <p:spPr>
          <a:xfrm>
            <a:off x="5796188" y="2509626"/>
            <a:ext cx="2030626" cy="17361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COSTOS</a:t>
            </a:r>
            <a:endParaRPr/>
          </a:p>
        </p:txBody>
      </p:sp>
      <p:sp>
        <p:nvSpPr>
          <p:cNvPr id="300" name="Google Shape;300;p29"/>
          <p:cNvSpPr txBox="1"/>
          <p:nvPr>
            <p:ph idx="1" type="body"/>
          </p:nvPr>
        </p:nvSpPr>
        <p:spPr>
          <a:xfrm>
            <a:off x="2417825" y="1110350"/>
            <a:ext cx="5849100" cy="3376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s" sz="1700"/>
              <a:t>En </a:t>
            </a:r>
            <a:r>
              <a:rPr lang="es" sz="1700"/>
              <a:t>AuditBrain el costo </a:t>
            </a:r>
            <a:r>
              <a:rPr lang="es" sz="1700"/>
              <a:t>dependerá</a:t>
            </a:r>
            <a:r>
              <a:rPr lang="es" sz="1700"/>
              <a:t> del tipo de </a:t>
            </a:r>
            <a:r>
              <a:rPr lang="es" sz="1700"/>
              <a:t>auditoría </a:t>
            </a:r>
            <a:r>
              <a:rPr lang="es" sz="1700"/>
              <a:t> que se quiera realizar con el software. Existe:</a:t>
            </a:r>
            <a:endParaRPr sz="1700"/>
          </a:p>
          <a:p>
            <a:pPr indent="0" lvl="0" marL="0" rtl="0" algn="r">
              <a:spcBef>
                <a:spcPts val="1200"/>
              </a:spcBef>
              <a:spcAft>
                <a:spcPts val="0"/>
              </a:spcAft>
              <a:buNone/>
            </a:pPr>
            <a:r>
              <a:rPr lang="es" sz="1700"/>
              <a:t>Prueba </a:t>
            </a:r>
            <a:r>
              <a:rPr lang="es" sz="1700"/>
              <a:t>gratuita</a:t>
            </a:r>
            <a:endParaRPr sz="1700"/>
          </a:p>
          <a:p>
            <a:pPr indent="0" lvl="0" marL="0" rtl="0" algn="r">
              <a:spcBef>
                <a:spcPts val="1200"/>
              </a:spcBef>
              <a:spcAft>
                <a:spcPts val="0"/>
              </a:spcAft>
              <a:buNone/>
            </a:pPr>
            <a:r>
              <a:rPr lang="es" sz="1700"/>
              <a:t>Versión gratuita</a:t>
            </a:r>
            <a:endParaRPr sz="1700"/>
          </a:p>
          <a:p>
            <a:pPr indent="0" lvl="0" marL="0" rtl="0" algn="r">
              <a:spcBef>
                <a:spcPts val="1200"/>
              </a:spcBef>
              <a:spcAft>
                <a:spcPts val="0"/>
              </a:spcAft>
              <a:buNone/>
            </a:pPr>
            <a:r>
              <a:rPr lang="es" sz="1700"/>
              <a:t>Pagos mensuales</a:t>
            </a:r>
            <a:endParaRPr sz="1700"/>
          </a:p>
          <a:p>
            <a:pPr indent="0" lvl="0" marL="0" rtl="0" algn="r">
              <a:spcBef>
                <a:spcPts val="1200"/>
              </a:spcBef>
              <a:spcAft>
                <a:spcPts val="0"/>
              </a:spcAft>
              <a:buNone/>
            </a:pPr>
            <a:r>
              <a:rPr lang="es" sz="1700"/>
              <a:t>Pago de única vez</a:t>
            </a:r>
            <a:endParaRPr sz="1700"/>
          </a:p>
          <a:p>
            <a:pPr indent="0" lvl="0" marL="0" rtl="0" algn="r">
              <a:spcBef>
                <a:spcPts val="1200"/>
              </a:spcBef>
              <a:spcAft>
                <a:spcPts val="1200"/>
              </a:spcAft>
              <a:buNone/>
            </a:pPr>
            <a:r>
              <a:rPr lang="es" sz="1700"/>
              <a:t>Pagos anuales </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Apoyo a la </a:t>
            </a:r>
            <a:r>
              <a:rPr lang="es"/>
              <a:t>auditoría</a:t>
            </a:r>
            <a:endParaRPr/>
          </a:p>
        </p:txBody>
      </p:sp>
      <p:sp>
        <p:nvSpPr>
          <p:cNvPr id="306" name="Google Shape;306;p30"/>
          <p:cNvSpPr txBox="1"/>
          <p:nvPr>
            <p:ph idx="1" type="body"/>
          </p:nvPr>
        </p:nvSpPr>
        <p:spPr>
          <a:xfrm>
            <a:off x="4794250" y="467100"/>
            <a:ext cx="2468700" cy="45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FFFFFF"/>
                </a:solidFill>
              </a:rPr>
              <a:t>En la gestión financiera</a:t>
            </a:r>
            <a:endParaRPr>
              <a:solidFill>
                <a:srgbClr val="FFFFFF"/>
              </a:solidFill>
            </a:endParaRPr>
          </a:p>
        </p:txBody>
      </p:sp>
      <p:pic>
        <p:nvPicPr>
          <p:cNvPr id="307" name="Google Shape;307;p30"/>
          <p:cNvPicPr preferRelativeResize="0"/>
          <p:nvPr/>
        </p:nvPicPr>
        <p:blipFill>
          <a:blip r:embed="rId3">
            <a:alphaModFix/>
          </a:blip>
          <a:stretch>
            <a:fillRect/>
          </a:stretch>
        </p:blipFill>
        <p:spPr>
          <a:xfrm>
            <a:off x="1233500" y="1113225"/>
            <a:ext cx="6676992" cy="35308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Apoyo a la auditoría</a:t>
            </a:r>
            <a:endParaRPr/>
          </a:p>
        </p:txBody>
      </p:sp>
      <p:sp>
        <p:nvSpPr>
          <p:cNvPr id="313" name="Google Shape;313;p31"/>
          <p:cNvSpPr txBox="1"/>
          <p:nvPr>
            <p:ph idx="1" type="body"/>
          </p:nvPr>
        </p:nvSpPr>
        <p:spPr>
          <a:xfrm>
            <a:off x="4794250" y="467100"/>
            <a:ext cx="2468700" cy="45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FFFFFF"/>
                </a:solidFill>
              </a:rPr>
              <a:t>En el plan de </a:t>
            </a:r>
            <a:r>
              <a:rPr lang="es">
                <a:solidFill>
                  <a:srgbClr val="FFFFFF"/>
                </a:solidFill>
              </a:rPr>
              <a:t>auditoría</a:t>
            </a:r>
            <a:endParaRPr>
              <a:solidFill>
                <a:srgbClr val="FFFFFF"/>
              </a:solidFill>
            </a:endParaRPr>
          </a:p>
        </p:txBody>
      </p:sp>
      <p:pic>
        <p:nvPicPr>
          <p:cNvPr id="314" name="Google Shape;314;p31"/>
          <p:cNvPicPr preferRelativeResize="0"/>
          <p:nvPr/>
        </p:nvPicPr>
        <p:blipFill>
          <a:blip r:embed="rId3">
            <a:alphaModFix/>
          </a:blip>
          <a:stretch>
            <a:fillRect/>
          </a:stretch>
        </p:blipFill>
        <p:spPr>
          <a:xfrm>
            <a:off x="1340425" y="1100825"/>
            <a:ext cx="6953062" cy="353085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Apoyo a la auditoría</a:t>
            </a:r>
            <a:endParaRPr/>
          </a:p>
        </p:txBody>
      </p:sp>
      <p:sp>
        <p:nvSpPr>
          <p:cNvPr id="320" name="Google Shape;320;p32"/>
          <p:cNvSpPr txBox="1"/>
          <p:nvPr>
            <p:ph idx="1" type="body"/>
          </p:nvPr>
        </p:nvSpPr>
        <p:spPr>
          <a:xfrm>
            <a:off x="4794250" y="467100"/>
            <a:ext cx="2914800" cy="45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FFFFFF"/>
                </a:solidFill>
              </a:rPr>
              <a:t>En la evaluación y análisis de riesgos </a:t>
            </a:r>
            <a:endParaRPr>
              <a:solidFill>
                <a:srgbClr val="FFFFFF"/>
              </a:solidFill>
            </a:endParaRPr>
          </a:p>
        </p:txBody>
      </p:sp>
      <p:pic>
        <p:nvPicPr>
          <p:cNvPr id="321" name="Google Shape;321;p32"/>
          <p:cNvPicPr preferRelativeResize="0"/>
          <p:nvPr/>
        </p:nvPicPr>
        <p:blipFill>
          <a:blip r:embed="rId3">
            <a:alphaModFix/>
          </a:blip>
          <a:stretch>
            <a:fillRect/>
          </a:stretch>
        </p:blipFill>
        <p:spPr>
          <a:xfrm>
            <a:off x="1128575" y="1125625"/>
            <a:ext cx="6886840" cy="35308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1297500" y="393750"/>
            <a:ext cx="7038900" cy="486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Demo - AuditBrain</a:t>
            </a:r>
            <a:endParaRPr/>
          </a:p>
        </p:txBody>
      </p:sp>
      <p:pic>
        <p:nvPicPr>
          <p:cNvPr descr="SOFTWARE PARA AUDITORÍAS FINANCIERAS EN LA NUBE, FÁCIL DE USAR Y SEGURO&#10;Conoce más acerca de nuestro software: www.auditbrain.com&#10;&#10;AuditBrain Facilita la implementación de las NIAs basado en los estándares más altos de las firmas de auditoría más grandes a nivel internacional.&#10;Simplifique su trabajo y aumente sus ganancias.&#10;Conozca en tiempo real el avance del trabajo en cada encargo.&#10;Evite la pérdida de información y los reprocesos en su trabajo.&#10;El software esta listo para trabajar, ahorrándole tiempos y costos de implementación y parametrización, además no es necesario cambiar sus equipos de computo.&#10;Gestione auditorías basadas en riesgos.&#10;Reducción del riesgo de auditoría al estandarizar la metodología de auditoría.&#10;Flujo de trabajo automatizado y sistemático.&#10;Metodología intuitiva.&#10;Desarrollado por auditores expertos en colaboración con expertos desarrolladores IT en la nube." id="327" name="Google Shape;327;p33" title="Presentacion en 5 minutos de AuditBrain">
            <a:hlinkClick r:id="rId3"/>
          </p:cNvPr>
          <p:cNvPicPr preferRelativeResize="0"/>
          <p:nvPr/>
        </p:nvPicPr>
        <p:blipFill>
          <a:blip r:embed="rId4">
            <a:alphaModFix/>
          </a:blip>
          <a:stretch>
            <a:fillRect/>
          </a:stretch>
        </p:blipFill>
        <p:spPr>
          <a:xfrm>
            <a:off x="2172625" y="952100"/>
            <a:ext cx="5077850" cy="3808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¿Para qué tipo de auditorías se recomienda el uso del software?</a:t>
            </a:r>
            <a:endParaRPr/>
          </a:p>
        </p:txBody>
      </p:sp>
      <p:sp>
        <p:nvSpPr>
          <p:cNvPr id="333" name="Google Shape;333;p34"/>
          <p:cNvSpPr txBox="1"/>
          <p:nvPr>
            <p:ph idx="1" type="body"/>
          </p:nvPr>
        </p:nvSpPr>
        <p:spPr>
          <a:xfrm>
            <a:off x="4572000" y="1307850"/>
            <a:ext cx="3393600" cy="2981100"/>
          </a:xfrm>
          <a:prstGeom prst="rect">
            <a:avLst/>
          </a:prstGeom>
          <a:ln>
            <a:noFill/>
          </a:ln>
        </p:spPr>
        <p:txBody>
          <a:bodyPr anchorCtr="0" anchor="t" bIns="91425" lIns="91425" spcFirstLastPara="1" rIns="91425" wrap="square" tIns="91425">
            <a:normAutofit fontScale="55000" lnSpcReduction="10000"/>
          </a:bodyPr>
          <a:lstStyle/>
          <a:p>
            <a:pPr indent="0" lvl="0" marL="0" rtl="0" algn="l">
              <a:spcBef>
                <a:spcPts val="1200"/>
              </a:spcBef>
              <a:spcAft>
                <a:spcPts val="0"/>
              </a:spcAft>
              <a:buNone/>
            </a:pPr>
            <a:r>
              <a:rPr lang="es" sz="2427"/>
              <a:t>Auditoria de base de datos</a:t>
            </a:r>
            <a:endParaRPr sz="2427"/>
          </a:p>
          <a:p>
            <a:pPr indent="0" lvl="0" marL="0" rtl="0" algn="l">
              <a:spcBef>
                <a:spcPts val="1200"/>
              </a:spcBef>
              <a:spcAft>
                <a:spcPts val="0"/>
              </a:spcAft>
              <a:buNone/>
            </a:pPr>
            <a:r>
              <a:rPr lang="es" sz="2427"/>
              <a:t>Auditoria de redes</a:t>
            </a:r>
            <a:endParaRPr sz="2427"/>
          </a:p>
          <a:p>
            <a:pPr indent="0" lvl="0" marL="0" rtl="0" algn="l">
              <a:spcBef>
                <a:spcPts val="1200"/>
              </a:spcBef>
              <a:spcAft>
                <a:spcPts val="0"/>
              </a:spcAft>
              <a:buNone/>
            </a:pPr>
            <a:r>
              <a:rPr lang="es" sz="2427"/>
              <a:t>Auditoria forense</a:t>
            </a:r>
            <a:endParaRPr sz="2427"/>
          </a:p>
          <a:p>
            <a:pPr indent="0" lvl="0" marL="0" rtl="0" algn="l">
              <a:spcBef>
                <a:spcPts val="1200"/>
              </a:spcBef>
              <a:spcAft>
                <a:spcPts val="0"/>
              </a:spcAft>
              <a:buNone/>
            </a:pPr>
            <a:r>
              <a:rPr lang="es" sz="2427"/>
              <a:t>Auditoría de Calidad</a:t>
            </a:r>
            <a:endParaRPr sz="2427"/>
          </a:p>
          <a:p>
            <a:pPr indent="0" lvl="0" marL="0" rtl="0" algn="l">
              <a:spcBef>
                <a:spcPts val="1200"/>
              </a:spcBef>
              <a:spcAft>
                <a:spcPts val="0"/>
              </a:spcAft>
              <a:buNone/>
            </a:pPr>
            <a:r>
              <a:rPr lang="es" sz="2427"/>
              <a:t>Auditoría Interna</a:t>
            </a:r>
            <a:endParaRPr sz="2427"/>
          </a:p>
          <a:p>
            <a:pPr indent="0" lvl="0" marL="0" rtl="0" algn="l">
              <a:spcBef>
                <a:spcPts val="1200"/>
              </a:spcBef>
              <a:spcAft>
                <a:spcPts val="0"/>
              </a:spcAft>
              <a:buNone/>
            </a:pPr>
            <a:r>
              <a:rPr lang="es" sz="2427"/>
              <a:t>Auditoría Externa / Auditoría Financiera</a:t>
            </a:r>
            <a:endParaRPr sz="2427"/>
          </a:p>
          <a:p>
            <a:pPr indent="0" lvl="0" marL="0" rtl="0" algn="l">
              <a:spcBef>
                <a:spcPts val="1200"/>
              </a:spcBef>
              <a:spcAft>
                <a:spcPts val="0"/>
              </a:spcAft>
              <a:buNone/>
            </a:pPr>
            <a:r>
              <a:rPr lang="es" sz="2427"/>
              <a:t>Auditoría de Cumplimiento</a:t>
            </a:r>
            <a:endParaRPr sz="2427"/>
          </a:p>
          <a:p>
            <a:pPr indent="0" lvl="0" marL="0" rtl="0" algn="l">
              <a:spcBef>
                <a:spcPts val="1200"/>
              </a:spcBef>
              <a:spcAft>
                <a:spcPts val="1200"/>
              </a:spcAft>
              <a:buNone/>
            </a:pPr>
            <a:r>
              <a:rPr lang="es" sz="2427"/>
              <a:t>Entre otras.</a:t>
            </a:r>
            <a:endParaRPr sz="2427"/>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CONCLUSIONES</a:t>
            </a:r>
            <a:endParaRPr/>
          </a:p>
        </p:txBody>
      </p:sp>
      <p:sp>
        <p:nvSpPr>
          <p:cNvPr id="339" name="Google Shape;339;p35"/>
          <p:cNvSpPr txBox="1"/>
          <p:nvPr>
            <p:ph idx="1" type="body"/>
          </p:nvPr>
        </p:nvSpPr>
        <p:spPr>
          <a:xfrm>
            <a:off x="186675" y="1567550"/>
            <a:ext cx="27000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u="sng"/>
              <a:t>Cutire, Fernando</a:t>
            </a:r>
            <a:endParaRPr b="1" u="sng"/>
          </a:p>
          <a:p>
            <a:pPr indent="0" lvl="0" marL="0" rtl="0" algn="just">
              <a:spcBef>
                <a:spcPts val="1200"/>
              </a:spcBef>
              <a:spcAft>
                <a:spcPts val="0"/>
              </a:spcAft>
              <a:buNone/>
            </a:pPr>
            <a:r>
              <a:rPr lang="es"/>
              <a:t>Tener las herramientas adecuadas para el trabajo a realizar es muy importante para mantener la tríada de costo , tiempo y alcance en los proyectos de auditoría.</a:t>
            </a:r>
            <a:endParaRPr/>
          </a:p>
          <a:p>
            <a:pPr indent="0" lvl="0" marL="0" rtl="0" algn="just">
              <a:spcBef>
                <a:spcPts val="1200"/>
              </a:spcBef>
              <a:spcAft>
                <a:spcPts val="1200"/>
              </a:spcAft>
              <a:buNone/>
            </a:pPr>
            <a:r>
              <a:rPr lang="es"/>
              <a:t>Conocer estos 2 software de auditoría apoya enormemente al auditor.</a:t>
            </a:r>
            <a:endParaRPr/>
          </a:p>
        </p:txBody>
      </p:sp>
      <p:sp>
        <p:nvSpPr>
          <p:cNvPr id="340" name="Google Shape;340;p35"/>
          <p:cNvSpPr txBox="1"/>
          <p:nvPr>
            <p:ph idx="2" type="body"/>
          </p:nvPr>
        </p:nvSpPr>
        <p:spPr>
          <a:xfrm>
            <a:off x="6257321" y="1567550"/>
            <a:ext cx="27000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s" u="sng"/>
              <a:t>Ordóñez, Génesis</a:t>
            </a:r>
            <a:endParaRPr b="1" u="sng"/>
          </a:p>
          <a:p>
            <a:pPr indent="0" lvl="0" marL="0" rtl="0" algn="just">
              <a:spcBef>
                <a:spcPts val="1200"/>
              </a:spcBef>
              <a:spcAft>
                <a:spcPts val="1200"/>
              </a:spcAft>
              <a:buNone/>
            </a:pPr>
            <a:r>
              <a:rPr lang="es"/>
              <a:t>Estos software de </a:t>
            </a:r>
            <a:r>
              <a:rPr lang="es"/>
              <a:t>auditoría</a:t>
            </a:r>
            <a:r>
              <a:rPr lang="es"/>
              <a:t> nos ayudan a agilizar, monitorear, registrar los </a:t>
            </a:r>
            <a:r>
              <a:rPr lang="es"/>
              <a:t>procesos</a:t>
            </a:r>
            <a:r>
              <a:rPr lang="es"/>
              <a:t> que se </a:t>
            </a:r>
            <a:r>
              <a:rPr lang="es"/>
              <a:t>realizan</a:t>
            </a:r>
            <a:r>
              <a:rPr lang="es"/>
              <a:t> dentro de la empresa u </a:t>
            </a:r>
            <a:r>
              <a:rPr lang="es"/>
              <a:t>organización</a:t>
            </a:r>
            <a:r>
              <a:rPr lang="es"/>
              <a:t>. </a:t>
            </a:r>
            <a:r>
              <a:rPr lang="es"/>
              <a:t>La realización</a:t>
            </a:r>
            <a:r>
              <a:rPr lang="es"/>
              <a:t> de estas </a:t>
            </a:r>
            <a:r>
              <a:rPr lang="es"/>
              <a:t>auditorías</a:t>
            </a:r>
            <a:r>
              <a:rPr lang="es"/>
              <a:t>  son de vital importancia para el buen desempeño de los sistemas de información, ya que proporciona los controles necesarios para que los sistemas sean confiables y con un buen nivel de seguridad.</a:t>
            </a:r>
            <a:endParaRPr/>
          </a:p>
        </p:txBody>
      </p:sp>
      <p:sp>
        <p:nvSpPr>
          <p:cNvPr id="341" name="Google Shape;341;p35"/>
          <p:cNvSpPr txBox="1"/>
          <p:nvPr>
            <p:ph idx="2" type="body"/>
          </p:nvPr>
        </p:nvSpPr>
        <p:spPr>
          <a:xfrm>
            <a:off x="3221996" y="1567550"/>
            <a:ext cx="27000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s" u="sng"/>
              <a:t>Montero, Jennifer</a:t>
            </a:r>
            <a:endParaRPr b="1" u="sng"/>
          </a:p>
          <a:p>
            <a:pPr indent="0" lvl="0" marL="0" rtl="0" algn="just">
              <a:spcBef>
                <a:spcPts val="1200"/>
              </a:spcBef>
              <a:spcAft>
                <a:spcPts val="1200"/>
              </a:spcAft>
              <a:buNone/>
            </a:pPr>
            <a:r>
              <a:rPr lang="es"/>
              <a:t>Hoy en día, el proceso para realizar una auditoría se ha apoyado grandemente de</a:t>
            </a:r>
            <a:r>
              <a:rPr lang="es"/>
              <a:t> los</a:t>
            </a:r>
            <a:r>
              <a:rPr lang="es"/>
              <a:t> avances tecnológicos como lo son las aplicaciones, siendo cada vez más sofisticadas. Este tipo de aplicaciones permiten que el proceso de auditoría sea un poco más claro manteniendo la estructura e inclusive de una forma más </a:t>
            </a:r>
            <a:r>
              <a:rPr lang="es"/>
              <a:t>ágil</a:t>
            </a:r>
            <a:r>
              <a:rPr lang="es"/>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AGENDA</a:t>
            </a:r>
            <a:endParaRPr sz="2400">
              <a:solidFill>
                <a:srgbClr val="FFFFFF"/>
              </a:solidFill>
              <a:latin typeface="Montserrat"/>
              <a:ea typeface="Montserrat"/>
              <a:cs typeface="Montserrat"/>
              <a:sym typeface="Montserrat"/>
            </a:endParaRPr>
          </a:p>
        </p:txBody>
      </p:sp>
      <p:sp>
        <p:nvSpPr>
          <p:cNvPr id="201" name="Google Shape;201;p18"/>
          <p:cNvSpPr txBox="1"/>
          <p:nvPr/>
        </p:nvSpPr>
        <p:spPr>
          <a:xfrm>
            <a:off x="306900" y="2064600"/>
            <a:ext cx="3015000" cy="2285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FFFFF"/>
                </a:solidFill>
                <a:latin typeface="Montserrat"/>
                <a:ea typeface="Montserrat"/>
                <a:cs typeface="Montserrat"/>
                <a:sym typeface="Montserrat"/>
              </a:rPr>
              <a:t>SoftExpert</a:t>
            </a:r>
            <a:endParaRPr>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Requerimientos para su instalación</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Costos</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¿En qué apoya a la </a:t>
            </a:r>
            <a:r>
              <a:rPr lang="es" sz="1100">
                <a:solidFill>
                  <a:srgbClr val="FFFFFF"/>
                </a:solidFill>
                <a:latin typeface="Montserrat"/>
                <a:ea typeface="Montserrat"/>
                <a:cs typeface="Montserrat"/>
                <a:sym typeface="Montserrat"/>
              </a:rPr>
              <a:t>auditoría</a:t>
            </a:r>
            <a:r>
              <a:rPr lang="es" sz="1100">
                <a:solidFill>
                  <a:srgbClr val="FFFFFF"/>
                </a:solidFill>
                <a:latin typeface="Montserrat"/>
                <a:ea typeface="Montserrat"/>
                <a:cs typeface="Montserrat"/>
                <a:sym typeface="Montserrat"/>
              </a:rPr>
              <a:t> el software?</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Demo del uso del software</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900"/>
              </a:spcAft>
              <a:buNone/>
            </a:pPr>
            <a:r>
              <a:rPr lang="es" sz="1100">
                <a:solidFill>
                  <a:srgbClr val="FFFFFF"/>
                </a:solidFill>
                <a:latin typeface="Montserrat"/>
                <a:ea typeface="Montserrat"/>
                <a:cs typeface="Montserrat"/>
                <a:sym typeface="Montserrat"/>
              </a:rPr>
              <a:t>¿Para qué tipo de </a:t>
            </a:r>
            <a:r>
              <a:rPr lang="es" sz="1100">
                <a:solidFill>
                  <a:srgbClr val="FFFFFF"/>
                </a:solidFill>
                <a:latin typeface="Montserrat"/>
                <a:ea typeface="Montserrat"/>
                <a:cs typeface="Montserrat"/>
                <a:sym typeface="Montserrat"/>
              </a:rPr>
              <a:t>auditorías</a:t>
            </a:r>
            <a:r>
              <a:rPr lang="es" sz="1100">
                <a:solidFill>
                  <a:srgbClr val="FFFFFF"/>
                </a:solidFill>
                <a:latin typeface="Montserrat"/>
                <a:ea typeface="Montserrat"/>
                <a:cs typeface="Montserrat"/>
                <a:sym typeface="Montserrat"/>
              </a:rPr>
              <a:t> se recomienda el uso del software?</a:t>
            </a:r>
            <a:endParaRPr sz="1100">
              <a:solidFill>
                <a:srgbClr val="FFFFFF"/>
              </a:solidFill>
              <a:latin typeface="Average"/>
              <a:ea typeface="Average"/>
              <a:cs typeface="Average"/>
              <a:sym typeface="Average"/>
            </a:endParaRPr>
          </a:p>
        </p:txBody>
      </p:sp>
      <p:sp>
        <p:nvSpPr>
          <p:cNvPr id="202" name="Google Shape;202;p18"/>
          <p:cNvSpPr txBox="1"/>
          <p:nvPr/>
        </p:nvSpPr>
        <p:spPr>
          <a:xfrm>
            <a:off x="3670500" y="2064600"/>
            <a:ext cx="3015000" cy="2285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FFFFF"/>
                </a:solidFill>
                <a:latin typeface="Montserrat"/>
                <a:ea typeface="Montserrat"/>
                <a:cs typeface="Montserrat"/>
                <a:sym typeface="Montserrat"/>
              </a:rPr>
              <a:t>AuditBrain</a:t>
            </a:r>
            <a:endParaRPr>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Requerimientos para su instalación</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Costos</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¿En qué apoya a la auditoría el software?</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0"/>
              </a:spcAft>
              <a:buNone/>
            </a:pPr>
            <a:r>
              <a:rPr lang="es" sz="1100">
                <a:solidFill>
                  <a:srgbClr val="FFFFFF"/>
                </a:solidFill>
                <a:latin typeface="Montserrat"/>
                <a:ea typeface="Montserrat"/>
                <a:cs typeface="Montserrat"/>
                <a:sym typeface="Montserrat"/>
              </a:rPr>
              <a:t>Demo del uso del software</a:t>
            </a:r>
            <a:endParaRPr sz="1100">
              <a:solidFill>
                <a:srgbClr val="FFFFFF"/>
              </a:solidFill>
              <a:latin typeface="Montserrat"/>
              <a:ea typeface="Montserrat"/>
              <a:cs typeface="Montserrat"/>
              <a:sym typeface="Montserrat"/>
            </a:endParaRPr>
          </a:p>
          <a:p>
            <a:pPr indent="0" lvl="0" marL="457200" rtl="0" algn="l">
              <a:lnSpc>
                <a:spcPct val="100000"/>
              </a:lnSpc>
              <a:spcBef>
                <a:spcPts val="900"/>
              </a:spcBef>
              <a:spcAft>
                <a:spcPts val="900"/>
              </a:spcAft>
              <a:buNone/>
            </a:pPr>
            <a:r>
              <a:rPr lang="es" sz="1100">
                <a:solidFill>
                  <a:srgbClr val="FFFFFF"/>
                </a:solidFill>
                <a:latin typeface="Montserrat"/>
                <a:ea typeface="Montserrat"/>
                <a:cs typeface="Montserrat"/>
                <a:sym typeface="Montserrat"/>
              </a:rPr>
              <a:t>¿Para qué tipo de auditorías se recomienda el uso del software?</a:t>
            </a:r>
            <a:endParaRPr sz="1100">
              <a:solidFill>
                <a:srgbClr val="FFFFFF"/>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REFERENCIAS BIBLIOGRÁFICAS</a:t>
            </a:r>
            <a:endParaRPr/>
          </a:p>
        </p:txBody>
      </p:sp>
      <p:sp>
        <p:nvSpPr>
          <p:cNvPr id="347" name="Google Shape;347;p36"/>
          <p:cNvSpPr txBox="1"/>
          <p:nvPr>
            <p:ph idx="1" type="body"/>
          </p:nvPr>
        </p:nvSpPr>
        <p:spPr>
          <a:xfrm>
            <a:off x="889050" y="1382225"/>
            <a:ext cx="7365900" cy="3303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a:t>SoftExpert. (s.f.). SoftExpert Auditoría. Obtenido de https://www.softexpert.com/es/produto/planificacion-controle-auditorias/ </a:t>
            </a:r>
            <a:r>
              <a:rPr lang="es"/>
              <a:t>[recuperado 30 Mayo 2022].</a:t>
            </a:r>
            <a:endParaRPr/>
          </a:p>
          <a:p>
            <a:pPr indent="0" lvl="0" marL="0" rtl="0" algn="l">
              <a:spcBef>
                <a:spcPts val="1200"/>
              </a:spcBef>
              <a:spcAft>
                <a:spcPts val="0"/>
              </a:spcAft>
              <a:buNone/>
            </a:pPr>
            <a:r>
              <a:rPr lang="es"/>
              <a:t>COMPARASOFTWARE. 2022. ▷ 【 AuditBrain 】Información, Reseñas y Precios | 2022 |. [online] Available at: &lt;https://www.comparasoftware.com/auditbrain&gt; [recuperado 30 Mayo 2022].</a:t>
            </a:r>
            <a:endParaRPr/>
          </a:p>
          <a:p>
            <a:pPr indent="0" lvl="0" marL="0" rtl="0" algn="l">
              <a:spcBef>
                <a:spcPts val="1200"/>
              </a:spcBef>
              <a:spcAft>
                <a:spcPts val="0"/>
              </a:spcAft>
              <a:buNone/>
            </a:pPr>
            <a:r>
              <a:rPr lang="es"/>
              <a:t>Software de Auditorias. 2022. Software auditoria interna, controla los procesos de tu </a:t>
            </a:r>
            <a:r>
              <a:rPr lang="es"/>
              <a:t>compañía</a:t>
            </a:r>
            <a:r>
              <a:rPr lang="es"/>
              <a:t>. [online] Available at: &lt;https://www.auditbrain.com/software-de-auditoria-interna/&gt; [recuperado 30 Mayo 2022].</a:t>
            </a:r>
            <a:endParaRPr/>
          </a:p>
          <a:p>
            <a:pPr indent="0" lvl="0" marL="0" rtl="0" algn="l">
              <a:spcBef>
                <a:spcPts val="1200"/>
              </a:spcBef>
              <a:spcAft>
                <a:spcPts val="0"/>
              </a:spcAft>
              <a:buNone/>
            </a:pPr>
            <a:r>
              <a:rPr lang="es"/>
              <a:t>GetApp. 2022. AuditBrain Internal. [online] Available at: &lt;https://www.getapp.com.co/software/2054978/auditbrain-internal&gt; [</a:t>
            </a:r>
            <a:r>
              <a:rPr lang="es"/>
              <a:t>recuperado</a:t>
            </a:r>
            <a:r>
              <a:rPr lang="es"/>
              <a:t> 30 Mayo 2022].</a:t>
            </a:r>
            <a:endParaRPr/>
          </a:p>
          <a:p>
            <a:pPr indent="0" lvl="0" marL="0" rtl="0" algn="l">
              <a:spcBef>
                <a:spcPts val="1200"/>
              </a:spcBef>
              <a:spcAft>
                <a:spcPts val="1200"/>
              </a:spcAft>
              <a:buNone/>
            </a:pPr>
            <a:r>
              <a:rPr lang="es"/>
              <a:t>SoftwareAdvice. 2022. AuditBrain External Audit. [online] Available at: &lt;https://www.softwareadvice.co.uk/software/344893/auditbrain-external-audit&gt; [recuperado 30 Mayo 2022].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¡MUCHAS GRACIAS!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000"/>
              <a:t>SoftExpert</a:t>
            </a:r>
            <a:endParaRPr sz="3000"/>
          </a:p>
        </p:txBody>
      </p:sp>
      <p:sp>
        <p:nvSpPr>
          <p:cNvPr id="208" name="Google Shape;208;p19"/>
          <p:cNvSpPr txBox="1"/>
          <p:nvPr>
            <p:ph type="title"/>
          </p:nvPr>
        </p:nvSpPr>
        <p:spPr>
          <a:xfrm>
            <a:off x="702850" y="1496676"/>
            <a:ext cx="3333300" cy="168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SzPts val="990"/>
              <a:buNone/>
            </a:pPr>
            <a:r>
              <a:rPr b="0" lang="es" sz="1120"/>
              <a:t>SoftExpert Auditoría es un software corporativo que ayuda en el control de todo el proceso de auditoría. A través de una plataforma única integrada, la solución gestiona todas las etapas, desde la planificación de la auditoría, preparación, definición de cronogramas, desarrollo de planes y listas de verificación, hasta la ejecución, registro de resultados, emisión de informes y seguimiento.</a:t>
            </a:r>
            <a:endParaRPr b="0" sz="1120"/>
          </a:p>
        </p:txBody>
      </p:sp>
      <p:pic>
        <p:nvPicPr>
          <p:cNvPr id="209" name="Google Shape;209;p19"/>
          <p:cNvPicPr preferRelativeResize="0"/>
          <p:nvPr/>
        </p:nvPicPr>
        <p:blipFill>
          <a:blip r:embed="rId3">
            <a:alphaModFix/>
          </a:blip>
          <a:stretch>
            <a:fillRect/>
          </a:stretch>
        </p:blipFill>
        <p:spPr>
          <a:xfrm>
            <a:off x="6226350" y="3545950"/>
            <a:ext cx="2841451" cy="1597549"/>
          </a:xfrm>
          <a:prstGeom prst="rect">
            <a:avLst/>
          </a:prstGeom>
          <a:noFill/>
          <a:ln>
            <a:noFill/>
          </a:ln>
        </p:spPr>
      </p:pic>
      <p:pic>
        <p:nvPicPr>
          <p:cNvPr id="210" name="Google Shape;210;p19"/>
          <p:cNvPicPr preferRelativeResize="0"/>
          <p:nvPr/>
        </p:nvPicPr>
        <p:blipFill rotWithShape="1">
          <a:blip r:embed="rId4">
            <a:alphaModFix/>
          </a:blip>
          <a:srcRect b="33898" l="22117" r="16480" t="35309"/>
          <a:stretch/>
        </p:blipFill>
        <p:spPr>
          <a:xfrm>
            <a:off x="779050" y="4057250"/>
            <a:ext cx="1528175" cy="510900"/>
          </a:xfrm>
          <a:prstGeom prst="rect">
            <a:avLst/>
          </a:prstGeom>
          <a:noFill/>
          <a:ln>
            <a:noFill/>
          </a:ln>
        </p:spPr>
      </p:pic>
      <p:pic>
        <p:nvPicPr>
          <p:cNvPr id="211" name="Google Shape;211;p19"/>
          <p:cNvPicPr preferRelativeResize="0"/>
          <p:nvPr/>
        </p:nvPicPr>
        <p:blipFill>
          <a:blip r:embed="rId5">
            <a:alphaModFix/>
          </a:blip>
          <a:stretch>
            <a:fillRect/>
          </a:stretch>
        </p:blipFill>
        <p:spPr>
          <a:xfrm>
            <a:off x="3175750" y="3545966"/>
            <a:ext cx="2841451" cy="1597534"/>
          </a:xfrm>
          <a:prstGeom prst="rect">
            <a:avLst/>
          </a:prstGeom>
          <a:noFill/>
          <a:ln>
            <a:noFill/>
          </a:ln>
        </p:spPr>
      </p:pic>
      <p:pic>
        <p:nvPicPr>
          <p:cNvPr id="212" name="Google Shape;212;p19"/>
          <p:cNvPicPr preferRelativeResize="0"/>
          <p:nvPr/>
        </p:nvPicPr>
        <p:blipFill>
          <a:blip r:embed="rId6">
            <a:alphaModFix/>
          </a:blip>
          <a:stretch>
            <a:fillRect/>
          </a:stretch>
        </p:blipFill>
        <p:spPr>
          <a:xfrm>
            <a:off x="4464950" y="535125"/>
            <a:ext cx="4535998" cy="24354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0"/>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s" sz="1000"/>
              <a:t>SoftExpert Auditoría</a:t>
            </a:r>
            <a:endParaRPr sz="1000"/>
          </a:p>
        </p:txBody>
      </p:sp>
      <p:sp>
        <p:nvSpPr>
          <p:cNvPr id="218" name="Google Shape;218;p20"/>
          <p:cNvSpPr txBox="1"/>
          <p:nvPr>
            <p:ph type="title"/>
          </p:nvPr>
        </p:nvSpPr>
        <p:spPr>
          <a:xfrm>
            <a:off x="1297500" y="842025"/>
            <a:ext cx="5609700" cy="5985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600"/>
              </a:spcAft>
              <a:buNone/>
            </a:pPr>
            <a:r>
              <a:rPr lang="es"/>
              <a:t>REQUERIMIENTOS PARA SU INSTALACIÓN</a:t>
            </a:r>
            <a:endParaRPr/>
          </a:p>
        </p:txBody>
      </p:sp>
      <p:sp>
        <p:nvSpPr>
          <p:cNvPr id="219" name="Google Shape;219;p20"/>
          <p:cNvSpPr txBox="1"/>
          <p:nvPr>
            <p:ph idx="1" type="body"/>
          </p:nvPr>
        </p:nvSpPr>
        <p:spPr>
          <a:xfrm>
            <a:off x="1297500" y="1719950"/>
            <a:ext cx="5609700" cy="125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FFFFFF"/>
                </a:solidFill>
              </a:rPr>
              <a:t>Se requiere para su instalación que cumpla con alguno de los siguientes sistemas operativos: Windows 2000 o superior, Linux: Red Hat, Fedora, Suse, Debian; Unix: Solaris, HP UX, IBM AIX.</a:t>
            </a:r>
            <a:endParaRPr/>
          </a:p>
        </p:txBody>
      </p:sp>
      <p:sp>
        <p:nvSpPr>
          <p:cNvPr id="220" name="Google Shape;220;p20"/>
          <p:cNvSpPr txBox="1"/>
          <p:nvPr/>
        </p:nvSpPr>
        <p:spPr>
          <a:xfrm>
            <a:off x="160802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Windows</a:t>
            </a:r>
            <a:endParaRPr sz="900">
              <a:solidFill>
                <a:schemeClr val="lt1"/>
              </a:solidFill>
              <a:latin typeface="Lato"/>
              <a:ea typeface="Lato"/>
              <a:cs typeface="Lato"/>
              <a:sym typeface="Lato"/>
            </a:endParaRPr>
          </a:p>
        </p:txBody>
      </p:sp>
      <p:sp>
        <p:nvSpPr>
          <p:cNvPr id="221" name="Google Shape;221;p20"/>
          <p:cNvSpPr txBox="1"/>
          <p:nvPr/>
        </p:nvSpPr>
        <p:spPr>
          <a:xfrm>
            <a:off x="34575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Linux</a:t>
            </a:r>
            <a:endParaRPr sz="900">
              <a:solidFill>
                <a:schemeClr val="lt1"/>
              </a:solidFill>
              <a:latin typeface="Lato"/>
              <a:ea typeface="Lato"/>
              <a:cs typeface="Lato"/>
              <a:sym typeface="Lato"/>
            </a:endParaRPr>
          </a:p>
        </p:txBody>
      </p:sp>
      <p:sp>
        <p:nvSpPr>
          <p:cNvPr id="222" name="Google Shape;222;p20"/>
          <p:cNvSpPr txBox="1"/>
          <p:nvPr/>
        </p:nvSpPr>
        <p:spPr>
          <a:xfrm>
            <a:off x="5763963"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900">
                <a:solidFill>
                  <a:schemeClr val="lt1"/>
                </a:solidFill>
                <a:latin typeface="Lato"/>
                <a:ea typeface="Lato"/>
                <a:cs typeface="Lato"/>
                <a:sym typeface="Lato"/>
              </a:rPr>
              <a:t>Unix</a:t>
            </a:r>
            <a:endParaRPr sz="900">
              <a:solidFill>
                <a:schemeClr val="lt1"/>
              </a:solidFill>
              <a:latin typeface="Lato"/>
              <a:ea typeface="Lato"/>
              <a:cs typeface="Lato"/>
              <a:sym typeface="Lato"/>
            </a:endParaRPr>
          </a:p>
        </p:txBody>
      </p:sp>
      <p:pic>
        <p:nvPicPr>
          <p:cNvPr id="223" name="Google Shape;223;p20"/>
          <p:cNvPicPr preferRelativeResize="0"/>
          <p:nvPr/>
        </p:nvPicPr>
        <p:blipFill rotWithShape="1">
          <a:blip r:embed="rId3">
            <a:alphaModFix/>
          </a:blip>
          <a:srcRect b="0" l="14089" r="14096" t="0"/>
          <a:stretch/>
        </p:blipFill>
        <p:spPr>
          <a:xfrm rot="10800000">
            <a:off x="6246005" y="1"/>
            <a:ext cx="2898000" cy="2691600"/>
          </a:xfrm>
          <a:prstGeom prst="rtTriangle">
            <a:avLst/>
          </a:prstGeom>
          <a:noFill/>
          <a:ln>
            <a:noFill/>
          </a:ln>
        </p:spPr>
      </p:pic>
      <p:pic>
        <p:nvPicPr>
          <p:cNvPr id="224" name="Google Shape;224;p20"/>
          <p:cNvPicPr preferRelativeResize="0"/>
          <p:nvPr/>
        </p:nvPicPr>
        <p:blipFill rotWithShape="1">
          <a:blip r:embed="rId4">
            <a:alphaModFix/>
          </a:blip>
          <a:srcRect b="21018" l="28798" r="28056" t="22662"/>
          <a:stretch/>
        </p:blipFill>
        <p:spPr>
          <a:xfrm>
            <a:off x="1641437" y="3154500"/>
            <a:ext cx="1064175" cy="1018200"/>
          </a:xfrm>
          <a:prstGeom prst="rect">
            <a:avLst/>
          </a:prstGeom>
          <a:noFill/>
          <a:ln>
            <a:noFill/>
          </a:ln>
        </p:spPr>
      </p:pic>
      <p:pic>
        <p:nvPicPr>
          <p:cNvPr id="225" name="Google Shape;225;p20"/>
          <p:cNvPicPr preferRelativeResize="0"/>
          <p:nvPr/>
        </p:nvPicPr>
        <p:blipFill rotWithShape="1">
          <a:blip r:embed="rId5">
            <a:alphaModFix/>
          </a:blip>
          <a:srcRect b="2684" l="3423" r="3553" t="3445"/>
          <a:stretch/>
        </p:blipFill>
        <p:spPr>
          <a:xfrm>
            <a:off x="3565911" y="3204738"/>
            <a:ext cx="918000" cy="1018801"/>
          </a:xfrm>
          <a:prstGeom prst="rect">
            <a:avLst/>
          </a:prstGeom>
          <a:noFill/>
          <a:ln>
            <a:noFill/>
          </a:ln>
        </p:spPr>
      </p:pic>
      <p:pic>
        <p:nvPicPr>
          <p:cNvPr id="226" name="Google Shape;226;p20"/>
          <p:cNvPicPr preferRelativeResize="0"/>
          <p:nvPr/>
        </p:nvPicPr>
        <p:blipFill>
          <a:blip r:embed="rId6">
            <a:alphaModFix/>
          </a:blip>
          <a:stretch>
            <a:fillRect/>
          </a:stretch>
        </p:blipFill>
        <p:spPr>
          <a:xfrm>
            <a:off x="5344200" y="3179624"/>
            <a:ext cx="1970514" cy="9679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COSTOS</a:t>
            </a:r>
            <a:endParaRPr/>
          </a:p>
        </p:txBody>
      </p:sp>
      <p:sp>
        <p:nvSpPr>
          <p:cNvPr id="232" name="Google Shape;232;p21"/>
          <p:cNvSpPr txBox="1"/>
          <p:nvPr>
            <p:ph idx="1" type="body"/>
          </p:nvPr>
        </p:nvSpPr>
        <p:spPr>
          <a:xfrm>
            <a:off x="2417825" y="1110350"/>
            <a:ext cx="4318500" cy="17667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s"/>
              <a:t>Cuenta con dos formas de adquirirlo:</a:t>
            </a:r>
            <a:endParaRPr/>
          </a:p>
          <a:p>
            <a:pPr indent="-311150" lvl="0" marL="457200" rtl="0" algn="l">
              <a:spcBef>
                <a:spcPts val="1200"/>
              </a:spcBef>
              <a:spcAft>
                <a:spcPts val="0"/>
              </a:spcAft>
              <a:buSzPts val="1300"/>
              <a:buChar char="➔"/>
            </a:pPr>
            <a:r>
              <a:rPr lang="es"/>
              <a:t>Servicio de Soporte </a:t>
            </a:r>
            <a:endParaRPr/>
          </a:p>
          <a:p>
            <a:pPr indent="-311150" lvl="0" marL="457200" rtl="0" algn="l">
              <a:spcBef>
                <a:spcPts val="0"/>
              </a:spcBef>
              <a:spcAft>
                <a:spcPts val="0"/>
              </a:spcAft>
              <a:buSzPts val="1300"/>
              <a:buChar char="➔"/>
            </a:pPr>
            <a:r>
              <a:rPr lang="es"/>
              <a:t>Paquetes de Horas de Servicio por Modalidades.</a:t>
            </a:r>
            <a:endParaRPr>
              <a:latin typeface="Arial"/>
              <a:ea typeface="Arial"/>
              <a:cs typeface="Arial"/>
              <a:sym typeface="Arial"/>
            </a:endParaRPr>
          </a:p>
          <a:p>
            <a:pPr indent="0" lvl="0" marL="0" rtl="0" algn="l">
              <a:spcBef>
                <a:spcPts val="1200"/>
              </a:spcBef>
              <a:spcAft>
                <a:spcPts val="1200"/>
              </a:spcAft>
              <a:buNone/>
            </a:pPr>
            <a:r>
              <a:t/>
            </a:r>
            <a:endParaRPr/>
          </a:p>
        </p:txBody>
      </p:sp>
      <p:pic>
        <p:nvPicPr>
          <p:cNvPr id="233" name="Google Shape;233;p21"/>
          <p:cNvPicPr preferRelativeResize="0"/>
          <p:nvPr/>
        </p:nvPicPr>
        <p:blipFill>
          <a:blip r:embed="rId3">
            <a:alphaModFix/>
          </a:blip>
          <a:stretch>
            <a:fillRect/>
          </a:stretch>
        </p:blipFill>
        <p:spPr>
          <a:xfrm>
            <a:off x="6306075" y="2231025"/>
            <a:ext cx="2791375" cy="2791375"/>
          </a:xfrm>
          <a:prstGeom prst="rect">
            <a:avLst/>
          </a:prstGeom>
          <a:noFill/>
          <a:ln>
            <a:noFill/>
          </a:ln>
        </p:spPr>
      </p:pic>
      <p:pic>
        <p:nvPicPr>
          <p:cNvPr id="234" name="Google Shape;234;p21"/>
          <p:cNvPicPr preferRelativeResize="0"/>
          <p:nvPr/>
        </p:nvPicPr>
        <p:blipFill>
          <a:blip r:embed="rId4">
            <a:alphaModFix/>
          </a:blip>
          <a:stretch>
            <a:fillRect/>
          </a:stretch>
        </p:blipFill>
        <p:spPr>
          <a:xfrm>
            <a:off x="4397225" y="2307225"/>
            <a:ext cx="2359104" cy="1766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2"/>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s" sz="1000"/>
              <a:t>COSTOS - Servicio de Soporte</a:t>
            </a:r>
            <a:endParaRPr sz="1000"/>
          </a:p>
        </p:txBody>
      </p:sp>
      <p:pic>
        <p:nvPicPr>
          <p:cNvPr id="240" name="Google Shape;240;p22"/>
          <p:cNvPicPr preferRelativeResize="0"/>
          <p:nvPr/>
        </p:nvPicPr>
        <p:blipFill rotWithShape="1">
          <a:blip r:embed="rId3">
            <a:alphaModFix/>
          </a:blip>
          <a:srcRect b="0" l="-591" r="29371" t="0"/>
          <a:stretch/>
        </p:blipFill>
        <p:spPr>
          <a:xfrm rot="10800000">
            <a:off x="6246005" y="1"/>
            <a:ext cx="2898000" cy="2691600"/>
          </a:xfrm>
          <a:prstGeom prst="rtTriangle">
            <a:avLst/>
          </a:prstGeom>
          <a:noFill/>
          <a:ln>
            <a:noFill/>
          </a:ln>
        </p:spPr>
      </p:pic>
      <p:pic>
        <p:nvPicPr>
          <p:cNvPr id="241" name="Google Shape;241;p22"/>
          <p:cNvPicPr preferRelativeResize="0"/>
          <p:nvPr/>
        </p:nvPicPr>
        <p:blipFill>
          <a:blip r:embed="rId4">
            <a:alphaModFix/>
          </a:blip>
          <a:stretch>
            <a:fillRect/>
          </a:stretch>
        </p:blipFill>
        <p:spPr>
          <a:xfrm>
            <a:off x="371650" y="1493575"/>
            <a:ext cx="7266674" cy="3496775"/>
          </a:xfrm>
          <a:prstGeom prst="rect">
            <a:avLst/>
          </a:prstGeom>
          <a:noFill/>
          <a:ln>
            <a:noFill/>
          </a:ln>
        </p:spPr>
      </p:pic>
      <p:sp>
        <p:nvSpPr>
          <p:cNvPr id="242" name="Google Shape;242;p22"/>
          <p:cNvSpPr txBox="1"/>
          <p:nvPr>
            <p:ph type="title"/>
          </p:nvPr>
        </p:nvSpPr>
        <p:spPr>
          <a:xfrm>
            <a:off x="1297500" y="842025"/>
            <a:ext cx="5609700" cy="5985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600"/>
              </a:spcAft>
              <a:buNone/>
            </a:pPr>
            <a:r>
              <a:rPr lang="es"/>
              <a:t>NIVELES DE SERVICIOS DE SOPORTE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3"/>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s" sz="1000"/>
              <a:t>COSTOS - Paquetes de Horas de Servicio por Modalidades</a:t>
            </a:r>
            <a:endParaRPr sz="1000"/>
          </a:p>
        </p:txBody>
      </p:sp>
      <p:pic>
        <p:nvPicPr>
          <p:cNvPr id="248" name="Google Shape;248;p23"/>
          <p:cNvPicPr preferRelativeResize="0"/>
          <p:nvPr/>
        </p:nvPicPr>
        <p:blipFill rotWithShape="1">
          <a:blip r:embed="rId3">
            <a:alphaModFix/>
          </a:blip>
          <a:srcRect b="0" l="-591" r="29371" t="0"/>
          <a:stretch/>
        </p:blipFill>
        <p:spPr>
          <a:xfrm rot="10800000">
            <a:off x="6246005" y="1"/>
            <a:ext cx="2898000" cy="2691600"/>
          </a:xfrm>
          <a:prstGeom prst="rtTriangle">
            <a:avLst/>
          </a:prstGeom>
          <a:noFill/>
          <a:ln>
            <a:noFill/>
          </a:ln>
        </p:spPr>
      </p:pic>
      <p:pic>
        <p:nvPicPr>
          <p:cNvPr id="249" name="Google Shape;249;p23"/>
          <p:cNvPicPr preferRelativeResize="0"/>
          <p:nvPr/>
        </p:nvPicPr>
        <p:blipFill>
          <a:blip r:embed="rId4">
            <a:alphaModFix/>
          </a:blip>
          <a:stretch>
            <a:fillRect/>
          </a:stretch>
        </p:blipFill>
        <p:spPr>
          <a:xfrm>
            <a:off x="447850" y="1586926"/>
            <a:ext cx="6877675" cy="3381650"/>
          </a:xfrm>
          <a:prstGeom prst="rect">
            <a:avLst/>
          </a:prstGeom>
          <a:noFill/>
          <a:ln>
            <a:noFill/>
          </a:ln>
        </p:spPr>
      </p:pic>
      <p:sp>
        <p:nvSpPr>
          <p:cNvPr id="250" name="Google Shape;250;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990"/>
              <a:buNone/>
            </a:pPr>
            <a:r>
              <a:rPr lang="es" sz="1850"/>
              <a:t>PROPORCIONA ECONOMÍA Y PRACTICIDAD</a:t>
            </a:r>
            <a:endParaRPr sz="185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900"/>
              <a:t>¿En qué apoya a la auditoría el software?</a:t>
            </a:r>
            <a:endParaRPr sz="1900"/>
          </a:p>
        </p:txBody>
      </p:sp>
      <p:sp>
        <p:nvSpPr>
          <p:cNvPr id="256" name="Google Shape;256;p24"/>
          <p:cNvSpPr txBox="1"/>
          <p:nvPr>
            <p:ph type="title"/>
          </p:nvPr>
        </p:nvSpPr>
        <p:spPr>
          <a:xfrm>
            <a:off x="361076" y="1543850"/>
            <a:ext cx="3167400" cy="1797300"/>
          </a:xfrm>
          <a:prstGeom prst="rect">
            <a:avLst/>
          </a:prstGeom>
        </p:spPr>
        <p:txBody>
          <a:bodyPr anchorCtr="0" anchor="t" bIns="91425" lIns="91425" spcFirstLastPara="1" rIns="91425" wrap="square" tIns="91425">
            <a:normAutofit fontScale="90000"/>
          </a:bodyPr>
          <a:lstStyle/>
          <a:p>
            <a:pPr indent="0" lvl="0" marL="0" rtl="0" algn="just">
              <a:spcBef>
                <a:spcPts val="0"/>
              </a:spcBef>
              <a:spcAft>
                <a:spcPts val="0"/>
              </a:spcAft>
              <a:buNone/>
            </a:pPr>
            <a:r>
              <a:rPr b="0" lang="es"/>
              <a:t>Desde la planificación de la auditoría, preparación, definición de cronogramas, desarrollo de planes y listas de verificación, hasta la ejecución, registro de resultados, emisión de informes y seguimiento.</a:t>
            </a:r>
            <a:endParaRPr b="0"/>
          </a:p>
          <a:p>
            <a:pPr indent="0" lvl="0" marL="0" rtl="0" algn="just">
              <a:spcBef>
                <a:spcPts val="0"/>
              </a:spcBef>
              <a:spcAft>
                <a:spcPts val="0"/>
              </a:spcAft>
              <a:buNone/>
            </a:pPr>
            <a:r>
              <a:t/>
            </a:r>
            <a:endParaRPr b="0"/>
          </a:p>
        </p:txBody>
      </p:sp>
      <p:pic>
        <p:nvPicPr>
          <p:cNvPr id="257" name="Google Shape;257;p24"/>
          <p:cNvPicPr preferRelativeResize="0"/>
          <p:nvPr/>
        </p:nvPicPr>
        <p:blipFill>
          <a:blip r:embed="rId3">
            <a:alphaModFix/>
          </a:blip>
          <a:stretch>
            <a:fillRect/>
          </a:stretch>
        </p:blipFill>
        <p:spPr>
          <a:xfrm>
            <a:off x="3757076" y="2040640"/>
            <a:ext cx="5310723" cy="2981459"/>
          </a:xfrm>
          <a:prstGeom prst="rect">
            <a:avLst/>
          </a:prstGeom>
          <a:noFill/>
          <a:ln>
            <a:noFill/>
          </a:ln>
        </p:spPr>
      </p:pic>
      <p:pic>
        <p:nvPicPr>
          <p:cNvPr id="258" name="Google Shape;258;p24"/>
          <p:cNvPicPr preferRelativeResize="0"/>
          <p:nvPr/>
        </p:nvPicPr>
        <p:blipFill>
          <a:blip r:embed="rId4">
            <a:alphaModFix/>
          </a:blip>
          <a:stretch>
            <a:fillRect/>
          </a:stretch>
        </p:blipFill>
        <p:spPr>
          <a:xfrm>
            <a:off x="5621649" y="105725"/>
            <a:ext cx="3348476" cy="1882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Demo del uso del software: Auditoría Interna</a:t>
            </a:r>
            <a:endParaRPr/>
          </a:p>
        </p:txBody>
      </p:sp>
      <p:sp>
        <p:nvSpPr>
          <p:cNvPr id="264" name="Google Shape;264;p25"/>
          <p:cNvSpPr txBox="1"/>
          <p:nvPr>
            <p:ph idx="1" type="body"/>
          </p:nvPr>
        </p:nvSpPr>
        <p:spPr>
          <a:xfrm>
            <a:off x="1297500" y="741500"/>
            <a:ext cx="7364100" cy="1195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s"/>
              <a:t>La solución gestiona todas las competencias y habilidades del auditor, así como su programa de trabajo y soporta todos los tipos de auditoría, como auditorías internas, auditorías operativas, auditorías de TI, auditorías de proveedores, auditorías de riesgo/control y auditorías de calidad</a:t>
            </a:r>
            <a:endParaRPr/>
          </a:p>
          <a:p>
            <a:pPr indent="0" lvl="0" marL="0" rtl="0" algn="l">
              <a:spcBef>
                <a:spcPts val="1200"/>
              </a:spcBef>
              <a:spcAft>
                <a:spcPts val="1200"/>
              </a:spcAft>
              <a:buNone/>
            </a:pPr>
            <a:r>
              <a:t/>
            </a:r>
            <a:endParaRPr/>
          </a:p>
        </p:txBody>
      </p:sp>
      <p:pic>
        <p:nvPicPr>
          <p:cNvPr descr="SoftExpert Auditoría - https://www.softexpert.com/es/produto/planificacion-controle-auditorias/ -  es un software corporativo que ayuda en el control de todo el proceso de auditoría. A través de una plataforma única integrada, la solución gestiona todas las etapas, desde la planificación de la auditoría, preparación, definición de cronogramas, desarrollo de planes y listas de verificación, hasta la ejecución, registro de resultados, emisión de informes y seguimiento.&#10;&#10;La solución gestiona todas las competencias y habilidades del auditor, así como su programa de trabajo y soporta todos los tipos de auditoría, como auditorías internas, auditorías operativas, auditorías de TI, auditorías de proveedores, auditorías de riesgo/control y auditorías de calidad. El software para el control de auditorías de SoftExpert es completo y flexible. Él se conecta con otras herramientas de SoftExpert Suite, como gestión de activos, gestión de proyectos y gestión de procesos de negocio. Las inconformidades y acciones correctivas pueden realizarse directamente a partir de los resultados, asegurando la robustez de los programas de auditoría. Las partes interesadas pueden seguir el estado de las actividades por medio de portales intuitivas, con informaciones claras actualizadas en tiempo real.&#10;&#10;SoftExpert Auditoría contempla todos los controles necesarios para cumplir con los requisitos de normas internacionales relacionadas con la responsabilidad social, gobierno, calidad, medio ambiente, salud y seguridad. Entre ellos están: ISO 26000, ISO 9001, ISO 14001, ISO 45001, ISO 19011, ISO 13485 y FDA." id="265" name="Google Shape;265;p25" title="Gestión de Auditorías | SoftExpert Auditoría">
            <a:hlinkClick r:id="rId3"/>
          </p:cNvPr>
          <p:cNvPicPr preferRelativeResize="0"/>
          <p:nvPr/>
        </p:nvPicPr>
        <p:blipFill>
          <a:blip r:embed="rId4">
            <a:alphaModFix/>
          </a:blip>
          <a:stretch>
            <a:fillRect/>
          </a:stretch>
        </p:blipFill>
        <p:spPr>
          <a:xfrm>
            <a:off x="2693550" y="152860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